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Inter Bold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Inter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-38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0-6.svg"/><Relationship Id="rId3" Type="http://schemas.openxmlformats.org/officeDocument/2006/relationships/image" Target="../media/image25.png"/><Relationship Id="rId7" Type="http://schemas.openxmlformats.org/officeDocument/2006/relationships/image" Target="../media/image-10-6.svg"/><Relationship Id="rId12" Type="http://schemas.openxmlformats.org/officeDocument/2006/relationships/image" Target="../media/image-10-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-10-2.svg"/><Relationship Id="rId10" Type="http://schemas.openxmlformats.org/officeDocument/2006/relationships/image" Target="../media/image-10-2.svg"/><Relationship Id="rId4" Type="http://schemas.openxmlformats.org/officeDocument/2006/relationships/image" Target="../media/image-10-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5.png"/><Relationship Id="rId12" Type="http://schemas.openxmlformats.org/officeDocument/2006/relationships/image" Target="../media/image-2-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10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6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-4-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4-4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-4-8.svg"/><Relationship Id="rId4" Type="http://schemas.openxmlformats.org/officeDocument/2006/relationships/image" Target="../media/image-4-2.sv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-5-1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5-4.sv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image" Target="../media/image-5-8.svg"/><Relationship Id="rId4" Type="http://schemas.openxmlformats.org/officeDocument/2006/relationships/image" Target="../media/image-5-2.sv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0340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Aastitva Architects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103090"/>
            <a:ext cx="4722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India's Next-Generation Architecture Network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537147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your own premium architecture and interior design studio with branding, technology, marketing, and centralized design support.</a:t>
            </a:r>
            <a:endParaRPr lang="en-US" sz="1100" dirty="0"/>
          </a:p>
        </p:txBody>
      </p:sp>
      <p:pic>
        <p:nvPicPr>
          <p:cNvPr id="6" name="Image 1" descr="preencoded.png">
            <a:hlinkClick r:id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150245"/>
            <a:ext cx="1500634" cy="389855"/>
          </a:xfrm>
          <a:prstGeom prst="rect">
            <a:avLst/>
          </a:prstGeom>
        </p:spPr>
      </p:pic>
      <p:pic>
        <p:nvPicPr>
          <p:cNvPr id="7" name="Image 2" descr="preencoded.png">
            <a:hlinkClick r:id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7595" y="3150245"/>
            <a:ext cx="2174304" cy="3898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5872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Frequently Asked Questions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090315"/>
            <a:ext cx="4013597" cy="11947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0460" y="1237506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 I need to be an architect?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00460" y="1519907"/>
            <a:ext cx="3662065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No, professionals from allied fields such as civil engineering, interior design, and entrepreneurship are welcome, backed by the central design team.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4285" y="1090315"/>
            <a:ext cx="4013597" cy="11947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38626" y="1237506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How much investment is required?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838626" y="1519907"/>
            <a:ext cx="3662065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Investment varies by city and studio scale; details are shared during the interview stage.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6119" y="2409602"/>
            <a:ext cx="4013597" cy="9887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0460" y="2556793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support will I receive?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700460" y="2839194"/>
            <a:ext cx="3662065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support across branding, marketing, design, technical training, and business mentorship.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34285" y="2409602"/>
            <a:ext cx="4013597" cy="98874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838626" y="2556793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How long does setup take?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4838626" y="2839194"/>
            <a:ext cx="3662065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Typically a few weeks from training completion to studio launch, depending on readiness.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522911"/>
            <a:ext cx="4013597" cy="119471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00460" y="3670102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How are projects handled?</a:t>
            </a:r>
            <a:endParaRPr lang="en-US" sz="1300" dirty="0"/>
          </a:p>
        </p:txBody>
      </p:sp>
      <p:sp>
        <p:nvSpPr>
          <p:cNvPr id="17" name="Text 10"/>
          <p:cNvSpPr/>
          <p:nvPr/>
        </p:nvSpPr>
        <p:spPr>
          <a:xfrm>
            <a:off x="700460" y="3952503"/>
            <a:ext cx="3662065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Projects are executed jointly, with the partner studio managing client relationships and the central design team providing architectural and technical backup.</a:t>
            </a:r>
            <a:endParaRPr lang="en-US" sz="10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634285" y="3522911"/>
            <a:ext cx="4013597" cy="119471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838626" y="3670102"/>
            <a:ext cx="366206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is the royalty model?</a:t>
            </a:r>
            <a:endParaRPr lang="en-US" sz="1300" dirty="0"/>
          </a:p>
        </p:txBody>
      </p:sp>
      <p:sp>
        <p:nvSpPr>
          <p:cNvPr id="20" name="Text 12"/>
          <p:cNvSpPr/>
          <p:nvPr/>
        </p:nvSpPr>
        <p:spPr>
          <a:xfrm>
            <a:off x="4838626" y="3952503"/>
            <a:ext cx="3662065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structured royalty model is shared with shortlisted candidates during the partnership discussion.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410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Why Aastitva?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170608"/>
            <a:ext cx="4004965" cy="10817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1331416"/>
            <a:ext cx="36071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Premium Brand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1637928"/>
            <a:ext cx="36071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recognized, trusted name that gives your studio instant credibility in the market.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42842" y="1170608"/>
            <a:ext cx="4005039" cy="10817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79851" y="1331416"/>
            <a:ext cx="3607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Marketing Support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879851" y="1637928"/>
            <a:ext cx="36072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Dedicated campaigns, brand collateral, and promotional strategy to generate visibility.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6119" y="2394124"/>
            <a:ext cx="4004965" cy="10817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33127" y="2554932"/>
            <a:ext cx="36071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Central Design Team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733127" y="2861444"/>
            <a:ext cx="36071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to an experienced in-house design team for guidance on every project.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42842" y="2394124"/>
            <a:ext cx="4005039" cy="108175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879851" y="2554932"/>
            <a:ext cx="3607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3D Visualization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879851" y="2861444"/>
            <a:ext cx="36072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High-quality 3D renders and walkthroughs to help win client confidence.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617640"/>
            <a:ext cx="4004965" cy="108175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33127" y="3778448"/>
            <a:ext cx="36071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Standard Operating System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733127" y="4084960"/>
            <a:ext cx="36071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 systems and processes for running a profitable design studio.</a:t>
            </a:r>
            <a:endParaRPr lang="en-US" sz="11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642842" y="3617640"/>
            <a:ext cx="4005039" cy="108175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879851" y="3778448"/>
            <a:ext cx="3607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Business Mentorship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4879851" y="4084960"/>
            <a:ext cx="36072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Ongoing guidance from experienced professionals to help you grow.</a:t>
            </a:r>
            <a:endParaRPr lang="en-US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522387"/>
            <a:ext cx="5190753" cy="294136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99708" y="1363266"/>
            <a:ext cx="2652861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Who Can Join?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999708" y="1870249"/>
            <a:ext cx="2652861" cy="763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Aastitva welcomes professionals and entrepreneurs from allied fields who want to build a design-led business under a trusted brand.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3716759"/>
            <a:ext cx="2642295" cy="459209"/>
          </a:xfrm>
          <a:prstGeom prst="roundRect">
            <a:avLst>
              <a:gd name="adj" fmla="val 1154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27087" y="3847728"/>
            <a:ext cx="238035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Architects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3250853" y="3716759"/>
            <a:ext cx="2642295" cy="459209"/>
          </a:xfrm>
          <a:prstGeom prst="roundRect">
            <a:avLst>
              <a:gd name="adj" fmla="val 1154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381821" y="3847728"/>
            <a:ext cx="238035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Civil Engineers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005587" y="3716759"/>
            <a:ext cx="2642295" cy="459209"/>
          </a:xfrm>
          <a:prstGeom prst="roundRect">
            <a:avLst>
              <a:gd name="adj" fmla="val 1154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136556" y="3847728"/>
            <a:ext cx="238035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Interior Designers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96119" y="4288408"/>
            <a:ext cx="4019624" cy="459209"/>
          </a:xfrm>
          <a:prstGeom prst="roundRect">
            <a:avLst>
              <a:gd name="adj" fmla="val 1154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7087" y="4419377"/>
            <a:ext cx="375768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Builders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628183" y="4288408"/>
            <a:ext cx="4019699" cy="459209"/>
          </a:xfrm>
          <a:prstGeom prst="roundRect">
            <a:avLst>
              <a:gd name="adj" fmla="val 1154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59151" y="4419377"/>
            <a:ext cx="3757761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Entrepreneurs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25810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You Get — Studio Essentials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190253"/>
            <a:ext cx="332259" cy="332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678260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Brand License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96119" y="1960662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of the Aastitva name and identity for your studio.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49837" y="1190253"/>
            <a:ext cx="332259" cy="3322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49837" y="1678260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Office Design Guidelines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649837" y="1960662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Standards for setting up a professional studio space.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6119" y="2415778"/>
            <a:ext cx="332259" cy="3322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2903786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Website and CRM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496119" y="3186187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Ready-to-use digital tools to manage clients and leads.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4649837" y="2903786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Social Media Marketing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4649837" y="3186187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Ongoing content and campaign support.</a:t>
            </a:r>
            <a:endParaRPr lang="en-US" sz="10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641303"/>
            <a:ext cx="332259" cy="33225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96119" y="4129311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Design Library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496119" y="4411712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to a curated library of design resources and references.</a:t>
            </a:r>
            <a:endParaRPr lang="en-US" sz="10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649837" y="3641303"/>
            <a:ext cx="332259" cy="33225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649837" y="4129311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Architectural Support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4649837" y="4411712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backup from the central design team.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242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You Get — Growth Tools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808931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7658" y="1808931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3D Rendering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27658" y="2115443"/>
            <a:ext cx="20675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Professional visualization support for client presentations.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72433" y="1808931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03972" y="1808931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Technical Training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803972" y="2115443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Structured training on design and execution standards.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48747" y="1808931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80287" y="1808931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Sales Training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580287" y="2115443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Skills to convert leads into signed projects.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079403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27658" y="3079403"/>
            <a:ext cx="206759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Lead Generation Assistance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1027658" y="3607371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in building a steady pipeline of clients.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272433" y="3079403"/>
            <a:ext cx="354360" cy="3543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803972" y="3079403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Revenue Opportunities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3803972" y="3385914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 streams of income across project types.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136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Our Project Expertise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15975"/>
            <a:ext cx="1891308" cy="11688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320528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Residential Architecture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592" y="1015975"/>
            <a:ext cx="1891308" cy="11688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258592" y="2320528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Interior Design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3258592" y="2579489"/>
            <a:ext cx="26268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065" y="1015975"/>
            <a:ext cx="1891308" cy="116889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021065" y="2320528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Commercial Projects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021065" y="2579489"/>
            <a:ext cx="26268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2982590"/>
            <a:ext cx="1891308" cy="116889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96119" y="4287143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Township Planning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96119" y="4546104"/>
            <a:ext cx="26268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9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8592" y="2982590"/>
            <a:ext cx="1891308" cy="116889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258592" y="4287143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3D Walkthroughs</a:t>
            </a:r>
            <a:endParaRPr lang="en-US" sz="1200" dirty="0"/>
          </a:p>
        </p:txBody>
      </p:sp>
      <p:sp>
        <p:nvSpPr>
          <p:cNvPr id="16" name="Text 9"/>
          <p:cNvSpPr/>
          <p:nvPr/>
        </p:nvSpPr>
        <p:spPr>
          <a:xfrm>
            <a:off x="3258592" y="4546104"/>
            <a:ext cx="26268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9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65" y="2982590"/>
            <a:ext cx="1891308" cy="1168896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6021065" y="4287143"/>
            <a:ext cx="26268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Vastu Consultation</a:t>
            </a:r>
            <a:endParaRPr lang="en-US" sz="1200" dirty="0"/>
          </a:p>
        </p:txBody>
      </p:sp>
      <p:sp>
        <p:nvSpPr>
          <p:cNvPr id="19" name="Text 11"/>
          <p:cNvSpPr/>
          <p:nvPr/>
        </p:nvSpPr>
        <p:spPr>
          <a:xfrm>
            <a:off x="6021065" y="4546104"/>
            <a:ext cx="26268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950" dirty="0"/>
          </a:p>
        </p:txBody>
      </p:sp>
      <p:sp>
        <p:nvSpPr>
          <p:cNvPr id="21" name="TextBox 20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6106"/>
            <a:ext cx="8151763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How It Works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971699"/>
            <a:ext cx="8151763" cy="3521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41329" y="3403055"/>
            <a:ext cx="1210397" cy="220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Interview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2441329" y="3686212"/>
            <a:ext cx="1210397" cy="487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Conversation to assess fit and goals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549316" y="3565576"/>
            <a:ext cx="1210397" cy="220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Studio Setup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549316" y="3848733"/>
            <a:ext cx="1210397" cy="325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Guided setup of branded studio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91193" y="1289423"/>
            <a:ext cx="1210397" cy="220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Apply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91193" y="1572579"/>
            <a:ext cx="1210397" cy="325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Submit interest and background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053279" y="1289423"/>
            <a:ext cx="1210397" cy="220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Launch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053279" y="1572579"/>
            <a:ext cx="1210397" cy="487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 live with brand and marketing support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014612" y="1289423"/>
            <a:ext cx="1210397" cy="220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Training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014612" y="1572579"/>
            <a:ext cx="1210397" cy="487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Onboarding in design, tech, business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96119" y="4606305"/>
            <a:ext cx="860896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your first application to a fully operational branded studio, we guide you through every stage of the journey with structured support and expert mentorship.</a:t>
            </a:r>
            <a:endParaRPr lang="en-US" sz="750" dirty="0"/>
          </a:p>
        </p:txBody>
      </p:sp>
      <p:sp>
        <p:nvSpPr>
          <p:cNvPr id="16" name="TextBox 15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335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Success Stories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048941"/>
            <a:ext cx="4722763" cy="1520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projects delivered with a commitment to design excellence and client satisfaction. Showcase completed residential, villa, and commercial projects along with client testimonials that reflect the quality and trust behind the Aastitva name.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the partner network grows, this section will feature the achievements of individual partner studios across India.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728764"/>
            <a:ext cx="2290465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2640" y="2875285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Residential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3181796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Luxury homes and villas delivered across India.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2728764"/>
            <a:ext cx="2290539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074863" y="2875285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Commercial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4863" y="3181796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Offices and retail spaces built to impress.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923705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2640" y="4070226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Client Trust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40" y="437673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Testimonials reflecting quality and satisfaction.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6736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Partner Cities Across India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1131912"/>
            <a:ext cx="8151763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Aastitva is expanding its partner network to key cities across India. Select your city and secure your territory before it is reserved.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6119" y="1847180"/>
            <a:ext cx="3908375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North &amp; West India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96119" y="2211363"/>
            <a:ext cx="3908375" cy="2345680"/>
          </a:xfrm>
          <a:prstGeom prst="roundRect">
            <a:avLst>
              <a:gd name="adj" fmla="val 245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96119" y="2603897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2994050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3384203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3774356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4164509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38175" y="2300660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City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587600" y="2300660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Status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38175" y="2690813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Chandigarh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587600" y="2690813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38175" y="3080965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Ludhiana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587600" y="3080965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1000"/>
              </a:lnSpc>
            </a:pPr>
            <a:r>
              <a:rPr lang="en-US" sz="10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38175" y="3471118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Amritsar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587600" y="3471118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1000"/>
              </a:lnSpc>
            </a:pPr>
            <a:r>
              <a:rPr lang="en-US" sz="10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8175" y="3861271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Jaipur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587600" y="3861271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38175" y="4251424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Jodhpur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2587600" y="4251424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744269" y="1847180"/>
            <a:ext cx="3908375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Central &amp; South India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744269" y="2211363"/>
            <a:ext cx="3908375" cy="1955527"/>
          </a:xfrm>
          <a:prstGeom prst="roundRect">
            <a:avLst>
              <a:gd name="adj" fmla="val 295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44269" y="2603897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4744269" y="2994050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744269" y="3384203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4744269" y="3774356"/>
            <a:ext cx="3908375" cy="858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4886325" y="2300660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City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835750" y="2300660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Status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886325" y="2690813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Indore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835750" y="2690813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1000"/>
              </a:lnSpc>
            </a:pPr>
            <a:r>
              <a:rPr lang="en-US" sz="10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Coming Soon</a:t>
            </a:r>
            <a:endParaRPr lang="en-US" sz="1050" dirty="0" smtClean="0"/>
          </a:p>
          <a:p>
            <a:pPr>
              <a:lnSpc>
                <a:spcPct val="131000"/>
              </a:lnSpc>
            </a:pP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4886325" y="3080965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Lucknow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6835750" y="3080965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1000"/>
              </a:lnSpc>
            </a:pPr>
            <a:r>
              <a:rPr lang="en-US" sz="10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Coming Soon</a:t>
            </a:r>
            <a:endParaRPr lang="en-US" sz="1050" dirty="0" smtClean="0"/>
          </a:p>
          <a:p>
            <a:pPr marL="0" indent="0" algn="l">
              <a:lnSpc>
                <a:spcPct val="131000"/>
              </a:lnSpc>
              <a:buNone/>
            </a:pP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886325" y="3471118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Surat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835750" y="3471118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Coming Soon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886325" y="3861271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Nagpur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835750" y="3861271"/>
            <a:ext cx="213203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1000"/>
              </a:lnSpc>
            </a:pPr>
            <a:r>
              <a:rPr lang="en-US" sz="10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Coming Soon</a:t>
            </a:r>
            <a:endParaRPr lang="en-US" sz="1050" dirty="0" smtClean="0"/>
          </a:p>
          <a:p>
            <a:pPr marL="0" indent="0" algn="l">
              <a:lnSpc>
                <a:spcPct val="131000"/>
              </a:lnSpc>
              <a:buNone/>
            </a:pPr>
            <a:endParaRPr lang="en-US" sz="1050" dirty="0"/>
          </a:p>
        </p:txBody>
      </p:sp>
      <p:sp>
        <p:nvSpPr>
          <p:cNvPr id="40" name="TextBox 39"/>
          <p:cNvSpPr txBox="1"/>
          <p:nvPr/>
        </p:nvSpPr>
        <p:spPr>
          <a:xfrm>
            <a:off x="6993925" y="4866501"/>
            <a:ext cx="215007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Inter" charset="0"/>
                <a:ea typeface="Inter" charset="0"/>
              </a:rPr>
              <a:t>PARTNER PROGRAM</a:t>
            </a:r>
            <a:endParaRPr lang="en-US" sz="1200" dirty="0">
              <a:latin typeface="Inter" charset="0"/>
              <a:ea typeface="Inter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682</Words>
  <Application>Microsoft Office PowerPoint</Application>
  <PresentationFormat>On-screen Show (16:9)</PresentationFormat>
  <Paragraphs>132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Inter Bold</vt:lpstr>
      <vt:lpstr>Calibri</vt:lpstr>
      <vt:lpstr>Inter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Harsh Yadav</dc:creator>
  <cp:lastModifiedBy>Harsh Yadav</cp:lastModifiedBy>
  <cp:revision>2</cp:revision>
  <dcterms:created xsi:type="dcterms:W3CDTF">2026-07-23T19:20:41Z</dcterms:created>
  <dcterms:modified xsi:type="dcterms:W3CDTF">2026-07-23T19:28:37Z</dcterms:modified>
</cp:coreProperties>
</file>